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62" r:id="rId8"/>
    <p:sldId id="263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66"/>
    <a:srgbClr val="0033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0ABF-C638-48C9-8855-6917CD820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49330-B851-4658-A9A9-7A936039B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337A-EC7F-48AE-A4CE-CDBA0B9BD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6F6AB-B7DD-4B72-A934-67E66A32E8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C92D-A38C-4655-A765-EE71B9B53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890EA-C692-4977-9204-0E735A46B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5EFA6-C407-4B60-9A70-B6EC7D14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1165-5C07-4A0D-8D62-3452E5B90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07C87-26B7-400C-8A20-AB5E582CA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03177-8119-432C-A647-B81991374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4754-5D49-4E23-B9CD-11DEDFC574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DA6FE-9F2D-4121-91C5-2B5F08D468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42918"/>
            <a:ext cx="6985000" cy="4143404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Формування предметних </a:t>
            </a:r>
            <a:r>
              <a:rPr lang="uk-UA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компетентностей</a:t>
            </a:r>
            <a:r>
              <a:rPr lang="uk-UA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учнів на уроках хімії через експериментальну діяльність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84763"/>
            <a:ext cx="6119813" cy="1273195"/>
          </a:xfrm>
        </p:spPr>
        <p:txBody>
          <a:bodyPr/>
          <a:lstStyle/>
          <a:p>
            <a:r>
              <a:rPr lang="uk-UA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Ободзинська</a:t>
            </a:r>
            <a:r>
              <a:rPr lang="uk-UA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І.С. </a:t>
            </a:r>
            <a:endParaRPr lang="uk-UA" sz="2000" b="1" dirty="0"/>
          </a:p>
          <a:p>
            <a:r>
              <a:rPr lang="uk-UA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Вчитель хімії 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Нікопольського ліцею №3 НМР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1123950"/>
            <a:ext cx="61198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не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обсяг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знань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уміння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ними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оперувати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бути готовим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змінюватися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пристосовуватися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нових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потреб ринку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оперувати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управляти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інформацією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активно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діяти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швидко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приймати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рішення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навчатися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упродовж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48680"/>
            <a:ext cx="5582424" cy="5880716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contourClr>
              <a:schemeClr val="accent3"/>
            </a:contourClr>
          </a:sp3d>
        </p:spPr>
        <p:txBody>
          <a:bodyPr/>
          <a:lstStyle/>
          <a:p>
            <a:r>
              <a:rPr lang="uk-UA" sz="32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Перед учителем сьогодні ставиться складне завдання</a:t>
            </a:r>
            <a:r>
              <a:rPr lang="uk-UA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потрібно давати не суму знань, а формувати навички учнів орієнтуватися в  сучасному світі, щоб вони могли застосовувати знання на практиці.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1746" y="214290"/>
            <a:ext cx="6472254" cy="2400304"/>
          </a:xfrm>
        </p:spPr>
        <p:txBody>
          <a:bodyPr/>
          <a:lstStyle/>
          <a:p>
            <a:pPr algn="just">
              <a:buNone/>
            </a:pPr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3077" name="Picture 5" descr="https://sites.google.com/site/cleveroffice21century/_/rsrc/1481041531062/home/%D0%9D%D0%B0%20%D1%81%D0%B0%D0%B9%D1%82.jpg?height=274&amp;width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620688"/>
            <a:ext cx="275323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Досягти </a:t>
            </a:r>
            <a:r>
              <a:rPr lang="uk-UA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вищесказаного можна через: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429288"/>
          </a:xfrm>
        </p:spPr>
        <p:txBody>
          <a:bodyPr/>
          <a:lstStyle/>
          <a:p>
            <a:r>
              <a:rPr lang="uk-UA" sz="2400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розвиток </a:t>
            </a:r>
            <a:r>
              <a:rPr lang="uk-UA" sz="2400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компетентностей</a:t>
            </a:r>
            <a:r>
              <a:rPr lang="uk-UA" sz="2400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учнів на уроках  хімії </a:t>
            </a:r>
            <a:r>
              <a:rPr lang="uk-UA" sz="2400" dirty="0" smtClean="0">
                <a:solidFill>
                  <a:schemeClr val="accent3">
                    <a:lumMod val="95000"/>
                  </a:schemeClr>
                </a:solidFill>
              </a:rPr>
              <a:t>через експериментальну діяльність</a:t>
            </a:r>
            <a:r>
              <a:rPr lang="uk-UA" sz="2400" dirty="0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2400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організація навчання учнів із урахуванням логіки пізнання, створення умов для виявлення потенційних можливостей школярів, розвиток у дітей та підлітків інтересу до самопізнання і самовизначення, прагнення до творчості;</a:t>
            </a:r>
            <a:endParaRPr lang="ru-RU" sz="2400" dirty="0">
              <a:solidFill>
                <a:schemeClr val="accent3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uk-UA" sz="2400" dirty="0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розкриття </a:t>
            </a:r>
            <a:r>
              <a:rPr lang="uk-UA" sz="2400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наукового та світоглядного потенціалу хімії,  одного з  предметів природничого циклу як умови формування майбутнього інтелекту нації;</a:t>
            </a:r>
            <a:endParaRPr lang="ru-RU" sz="2400" dirty="0">
              <a:solidFill>
                <a:schemeClr val="accent3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uk-UA" sz="2400" dirty="0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ефективне </a:t>
            </a:r>
            <a:r>
              <a:rPr lang="uk-UA" sz="2400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використання інтерактивних  методів навчання, інноваційних технологій  з метою активізації пізнавального інтересу дітей до вивчення  хімії.</a:t>
            </a:r>
            <a:endParaRPr lang="ru-RU" sz="2400" dirty="0">
              <a:solidFill>
                <a:schemeClr val="accent3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Компоненти структури </a:t>
            </a:r>
            <a:r>
              <a:rPr lang="uk-UA" sz="2800" b="1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компетентностей</a:t>
            </a:r>
            <a:r>
              <a:rPr lang="uk-UA" sz="2800" b="1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, основні його елементи це: </a:t>
            </a:r>
            <a:endParaRPr lang="ru-RU" sz="2800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FFCC"/>
                </a:solidFill>
              </a:rPr>
              <a:t>знання</a:t>
            </a:r>
          </a:p>
          <a:p>
            <a:r>
              <a:rPr lang="uk-UA" dirty="0">
                <a:solidFill>
                  <a:srgbClr val="CCFFCC"/>
                </a:solidFill>
              </a:rPr>
              <a:t>д</a:t>
            </a:r>
            <a:r>
              <a:rPr lang="uk-UA" dirty="0" smtClean="0">
                <a:solidFill>
                  <a:srgbClr val="CCFFCC"/>
                </a:solidFill>
              </a:rPr>
              <a:t>іяльність</a:t>
            </a:r>
          </a:p>
          <a:p>
            <a:r>
              <a:rPr lang="uk-UA" dirty="0">
                <a:solidFill>
                  <a:srgbClr val="CCFFCC"/>
                </a:solidFill>
              </a:rPr>
              <a:t>м</a:t>
            </a:r>
            <a:r>
              <a:rPr lang="uk-UA" dirty="0" smtClean="0">
                <a:solidFill>
                  <a:srgbClr val="CCFFCC"/>
                </a:solidFill>
              </a:rPr>
              <a:t>отивація</a:t>
            </a:r>
          </a:p>
          <a:p>
            <a:r>
              <a:rPr lang="uk-UA" dirty="0">
                <a:solidFill>
                  <a:srgbClr val="CCFFCC"/>
                </a:solidFill>
              </a:rPr>
              <a:t>ц</a:t>
            </a:r>
            <a:r>
              <a:rPr lang="uk-UA" dirty="0" smtClean="0">
                <a:solidFill>
                  <a:srgbClr val="CCFFCC"/>
                </a:solidFill>
              </a:rPr>
              <a:t>інності</a:t>
            </a:r>
          </a:p>
          <a:p>
            <a:pPr>
              <a:buNone/>
            </a:pPr>
            <a:endParaRPr lang="uk-UA" dirty="0" smtClean="0">
              <a:solidFill>
                <a:srgbClr val="CCFFCC"/>
              </a:solidFill>
            </a:endParaRPr>
          </a:p>
          <a:p>
            <a:pPr>
              <a:buNone/>
            </a:pPr>
            <a:r>
              <a:rPr lang="uk-UA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Усі вони взаємодоповнюють і знаходяться під впливом соціальної взаємодії.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6149" name="Picture 5" descr="Картинки по запросу діяльні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38100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Предметні компетенції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i="1" dirty="0" smtClean="0">
                <a:solidFill>
                  <a:schemeClr val="accent3"/>
                </a:solidFill>
              </a:rPr>
              <a:t>сукупність ціннісних орієнтацій, знань,</a:t>
            </a:r>
          </a:p>
          <a:p>
            <a:pPr algn="ctr">
              <a:buNone/>
            </a:pPr>
            <a:r>
              <a:rPr lang="uk-UA" i="1" dirty="0" smtClean="0">
                <a:solidFill>
                  <a:schemeClr val="accent3"/>
                </a:solidFill>
              </a:rPr>
              <a:t>умінь, способів особистісної чи соціально значущої продуктивної діяльності щодо кола об'єктів відповідної науки, що формуються засобами навчального пред­мета як результат особистісного досвіду учня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6332" y="71414"/>
            <a:ext cx="4586262" cy="192882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5" name="Picture 7" descr="Картинки по запросу структура компетентно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7632848" cy="54959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74"/>
            <a:ext cx="8229600" cy="1000100"/>
          </a:xfrm>
        </p:spPr>
        <p:txBody>
          <a:bodyPr/>
          <a:lstStyle/>
          <a:p>
            <a:r>
              <a:rPr lang="ru-RU" sz="2800" u="sng" dirty="0" err="1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Сучасний</a:t>
            </a:r>
            <a:r>
              <a:rPr lang="ru-RU" sz="2800" u="sng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урок 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це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урок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демократичний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Він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проводиться не для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учнів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800" u="sng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 разом </a:t>
            </a:r>
            <a:r>
              <a:rPr lang="ru-RU" sz="2800" u="sng" dirty="0" err="1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u="sng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ними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229600" cy="4240211"/>
          </a:xfrm>
        </p:spPr>
        <p:txBody>
          <a:bodyPr/>
          <a:lstStyle/>
          <a:p>
            <a:endParaRPr lang="ru-RU" dirty="0" smtClean="0">
              <a:solidFill>
                <a:schemeClr val="accent3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Тому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постала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необхідність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переходу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передачі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знань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» до «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вчитися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жити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». </a:t>
            </a:r>
            <a:endParaRPr lang="ru-RU" dirty="0" smtClean="0">
              <a:solidFill>
                <a:schemeClr val="accent3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Учневі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не так треба подати тему, як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навчити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осмислювати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вже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потім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шукати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інформацію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, яка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допоможе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реалізувати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dirty="0" err="1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розв’язати</a:t>
            </a:r>
            <a:r>
              <a:rPr lang="ru-RU" dirty="0">
                <a:solidFill>
                  <a:schemeClr val="accent3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) проблему.</a:t>
            </a:r>
          </a:p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6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17554"/>
            <a:ext cx="8229600" cy="206060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своїй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педагогічній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практиці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використовую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експериментальну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діяльність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лабораторних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дослідженнях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та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практичних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роботах:: </a:t>
            </a:r>
            <a:endParaRPr lang="ru-RU" sz="2800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144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844824"/>
            <a:ext cx="3546871" cy="38164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829166"/>
            <a:ext cx="2880320" cy="38320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17554"/>
            <a:ext cx="8229600" cy="2622418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своїй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педагогічній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практиці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використовую</a:t>
            </a:r>
            <a:r>
              <a:rPr lang="ru-RU" sz="2800" dirty="0">
                <a:solidFill>
                  <a:schemeClr val="accent3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експериментальну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діяльність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лабораторних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дослідженнях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та </a:t>
            </a:r>
            <a:r>
              <a:rPr lang="ru-RU" sz="2800" b="1" dirty="0" err="1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практичних</a:t>
            </a:r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роботах:: </a:t>
            </a:r>
            <a:endParaRPr lang="ru-RU" sz="2800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144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44824"/>
            <a:ext cx="3024335" cy="38164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16832"/>
            <a:ext cx="309634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271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Himiya4</Template>
  <TotalTime>214</TotalTime>
  <Words>282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Himiya4</vt:lpstr>
      <vt:lpstr>Формування предметних компетентностей учнів на уроках хімії через експериментальну діяльність </vt:lpstr>
      <vt:lpstr>Перед учителем сьогодні ставиться складне завдання: потрібно давати не суму знань, а формувати навички учнів орієнтуватися в  сучасному світі, щоб вони могли застосовувати знання на практиці. </vt:lpstr>
      <vt:lpstr> Досягти вищесказаного можна через: </vt:lpstr>
      <vt:lpstr>Компоненти структури компетентностей, основні його елементи це: </vt:lpstr>
      <vt:lpstr>Предметні компетенції</vt:lpstr>
      <vt:lpstr> </vt:lpstr>
      <vt:lpstr>Сучасний урок – це урок демократичний. Він проводиться не для учнів, а разом з ними. </vt:lpstr>
      <vt:lpstr> У своїй педагогічній практиці використовую  експериментальну діяльність на лабораторних дослідженнях та практичних роботах:: </vt:lpstr>
      <vt:lpstr>У своїй педагогічній практиці використовую  експериментальну діяльність на лабораторних дослідженнях та практичних роботах:: </vt:lpstr>
      <vt:lpstr>Важливим нині є: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ПРЕДМЕТНОЇ КОМПЕТЕНТНОСТІ УЧНІВ НА УРОКАХ ХІМІЇ ШЛЯХОМ ВИКОРИСТАННЯ ІНТЕРАКТИВНИХ ТЕХНОЛОГІЙ </dc:title>
  <dc:creator>Admin</dc:creator>
  <cp:lastModifiedBy>User</cp:lastModifiedBy>
  <cp:revision>26</cp:revision>
  <dcterms:created xsi:type="dcterms:W3CDTF">2018-10-10T09:49:31Z</dcterms:created>
  <dcterms:modified xsi:type="dcterms:W3CDTF">2022-11-29T13:16:59Z</dcterms:modified>
</cp:coreProperties>
</file>